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Montserrat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bold.fntdata"/><Relationship Id="rId25" Type="http://schemas.openxmlformats.org/officeDocument/2006/relationships/font" Target="fonts/Montserrat-regular.fntdata"/><Relationship Id="rId28" Type="http://schemas.openxmlformats.org/officeDocument/2006/relationships/font" Target="fonts/Montserrat-boldItalic.fntdata"/><Relationship Id="rId27" Type="http://schemas.openxmlformats.org/officeDocument/2006/relationships/font" Target="fonts/Montserra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1f82d2a5be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1f82d2a5be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1f82d2a5be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1f82d2a5be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1f82d2a5be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1f82d2a5be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1f82d2a5be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1f82d2a5be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1f82d2a5be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1f82d2a5be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1f82d2a5be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1f82d2a5be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f82d2a5be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1f82d2a5be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1f82d2a5be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1f82d2a5be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1f82d2a5be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1f82d2a5be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1f82d2a5be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1f82d2a5be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1f82d2a5be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1f82d2a5be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1f77c1c1c7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1f77c1c1c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1f77c1c1c7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1f77c1c1c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1f77c1c1c7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1f77c1c1c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1f77c1c1c7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1f77c1c1c7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1f77c1c1c7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1f77c1c1c7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1f82d2a5be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1f82d2a5b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1f82d2a5be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1f82d2a5be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3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7.png"/><Relationship Id="rId5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Relationship Id="rId5" Type="http://schemas.openxmlformats.org/officeDocument/2006/relationships/image" Target="../media/image37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5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gif"/><Relationship Id="rId4" Type="http://schemas.openxmlformats.org/officeDocument/2006/relationships/image" Target="../media/image7.gif"/><Relationship Id="rId5" Type="http://schemas.openxmlformats.org/officeDocument/2006/relationships/image" Target="../media/image21.png"/><Relationship Id="rId6" Type="http://schemas.openxmlformats.org/officeDocument/2006/relationships/image" Target="../media/image19.png"/><Relationship Id="rId7" Type="http://schemas.openxmlformats.org/officeDocument/2006/relationships/image" Target="../media/image23.png"/><Relationship Id="rId8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gif"/><Relationship Id="rId4" Type="http://schemas.openxmlformats.org/officeDocument/2006/relationships/image" Target="../media/image39.gif"/><Relationship Id="rId5" Type="http://schemas.openxmlformats.org/officeDocument/2006/relationships/image" Target="../media/image38.gif"/><Relationship Id="rId6" Type="http://schemas.openxmlformats.org/officeDocument/2006/relationships/image" Target="../media/image43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gif"/><Relationship Id="rId4" Type="http://schemas.openxmlformats.org/officeDocument/2006/relationships/image" Target="../media/image42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gif"/><Relationship Id="rId4" Type="http://schemas.openxmlformats.org/officeDocument/2006/relationships/image" Target="../media/image40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gif"/><Relationship Id="rId4" Type="http://schemas.openxmlformats.org/officeDocument/2006/relationships/image" Target="../media/image36.gif"/><Relationship Id="rId5" Type="http://schemas.openxmlformats.org/officeDocument/2006/relationships/image" Target="../media/image35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gif"/><Relationship Id="rId4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gif"/><Relationship Id="rId4" Type="http://schemas.openxmlformats.org/officeDocument/2006/relationships/image" Target="../media/image1.png"/><Relationship Id="rId5" Type="http://schemas.openxmlformats.org/officeDocument/2006/relationships/image" Target="../media/image15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gif"/><Relationship Id="rId4" Type="http://schemas.openxmlformats.org/officeDocument/2006/relationships/image" Target="../media/image30.gif"/><Relationship Id="rId5" Type="http://schemas.openxmlformats.org/officeDocument/2006/relationships/image" Target="../media/image12.gif"/><Relationship Id="rId6" Type="http://schemas.openxmlformats.org/officeDocument/2006/relationships/image" Target="../media/image3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gif"/><Relationship Id="rId4" Type="http://schemas.openxmlformats.org/officeDocument/2006/relationships/image" Target="../media/image32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6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13.gif"/><Relationship Id="rId5" Type="http://schemas.openxmlformats.org/officeDocument/2006/relationships/image" Target="../media/image7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50" y="100750"/>
            <a:ext cx="4798101" cy="388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5475" y="1771700"/>
            <a:ext cx="3284600" cy="328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4722725" y="320875"/>
            <a:ext cx="4153200" cy="18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Custom Background </a:t>
            </a:r>
            <a:endParaRPr sz="36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for NeRF</a:t>
            </a:r>
            <a:endParaRPr sz="72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5176025" y="2287050"/>
            <a:ext cx="3699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by Junhua (Michael) Ma</a:t>
            </a:r>
            <a:endParaRPr b="1" sz="22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2462" y="3442550"/>
            <a:ext cx="1951374" cy="146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/>
        </p:nvSpPr>
        <p:spPr>
          <a:xfrm>
            <a:off x="4855300" y="530150"/>
            <a:ext cx="4037100" cy="16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Views</a:t>
            </a:r>
            <a:r>
              <a:rPr lang="en" sz="36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 from </a:t>
            </a:r>
            <a:endParaRPr sz="36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Points on Sphere</a:t>
            </a:r>
            <a:endParaRPr sz="3600">
              <a:solidFill>
                <a:schemeClr val="accent5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150" y="2575151"/>
            <a:ext cx="4407325" cy="2434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150" y="152400"/>
            <a:ext cx="4407303" cy="243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1" y="2587100"/>
            <a:ext cx="4407247" cy="243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/>
          <p:nvPr/>
        </p:nvSpPr>
        <p:spPr>
          <a:xfrm>
            <a:off x="627875" y="152400"/>
            <a:ext cx="13425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highlight>
                  <a:srgbClr val="D0E0E3"/>
                </a:highlight>
                <a:latin typeface="Impact"/>
                <a:ea typeface="Impact"/>
                <a:cs typeface="Impact"/>
                <a:sym typeface="Impact"/>
              </a:rPr>
              <a:t>Θ = 90, </a:t>
            </a:r>
            <a:r>
              <a:rPr lang="en">
                <a:solidFill>
                  <a:schemeClr val="dk2"/>
                </a:solidFill>
                <a:highlight>
                  <a:srgbClr val="D0E0E3"/>
                </a:highlight>
                <a:latin typeface="Impact"/>
                <a:ea typeface="Impact"/>
                <a:cs typeface="Impact"/>
                <a:sym typeface="Impact"/>
              </a:rPr>
              <a:t>ɸ = 150</a:t>
            </a:r>
            <a:endParaRPr>
              <a:solidFill>
                <a:schemeClr val="dk2"/>
              </a:solidFill>
              <a:highlight>
                <a:srgbClr val="D0E0E3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37" name="Google Shape;137;p22"/>
          <p:cNvSpPr txBox="1"/>
          <p:nvPr/>
        </p:nvSpPr>
        <p:spPr>
          <a:xfrm>
            <a:off x="627875" y="2587100"/>
            <a:ext cx="13425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highlight>
                  <a:srgbClr val="D0E0E3"/>
                </a:highlight>
                <a:latin typeface="Impact"/>
                <a:ea typeface="Impact"/>
                <a:cs typeface="Impact"/>
                <a:sym typeface="Impact"/>
              </a:rPr>
              <a:t>Θ = 90, ɸ = 90</a:t>
            </a:r>
            <a:endParaRPr>
              <a:solidFill>
                <a:schemeClr val="dk2"/>
              </a:solidFill>
              <a:highlight>
                <a:srgbClr val="D0E0E3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38" name="Google Shape;138;p22"/>
          <p:cNvSpPr txBox="1"/>
          <p:nvPr/>
        </p:nvSpPr>
        <p:spPr>
          <a:xfrm>
            <a:off x="4961900" y="2587100"/>
            <a:ext cx="13425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highlight>
                  <a:srgbClr val="D0E0E3"/>
                </a:highlight>
                <a:latin typeface="Impact"/>
                <a:ea typeface="Impact"/>
                <a:cs typeface="Impact"/>
                <a:sym typeface="Impact"/>
              </a:rPr>
              <a:t>Θ = 90, ɸ = 30</a:t>
            </a:r>
            <a:endParaRPr>
              <a:solidFill>
                <a:schemeClr val="dk2"/>
              </a:solidFill>
              <a:highlight>
                <a:srgbClr val="D0E0E3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/>
        </p:nvSpPr>
        <p:spPr>
          <a:xfrm>
            <a:off x="5172588" y="515400"/>
            <a:ext cx="3462000" cy="16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Increasing</a:t>
            </a:r>
            <a:r>
              <a:rPr lang="en" sz="36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36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Field of View</a:t>
            </a:r>
            <a:endParaRPr sz="3600">
              <a:solidFill>
                <a:schemeClr val="accent5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951" y="198400"/>
            <a:ext cx="4296249" cy="237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951" y="2616025"/>
            <a:ext cx="4296249" cy="237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8650" y="2366850"/>
            <a:ext cx="2489700" cy="248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/>
          <p:nvPr/>
        </p:nvSpPr>
        <p:spPr>
          <a:xfrm>
            <a:off x="4023488" y="3682350"/>
            <a:ext cx="2286000" cy="184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4"/>
          <p:cNvSpPr/>
          <p:nvPr/>
        </p:nvSpPr>
        <p:spPr>
          <a:xfrm>
            <a:off x="4359250" y="3208225"/>
            <a:ext cx="1593900" cy="404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Impact"/>
                <a:ea typeface="Impact"/>
                <a:cs typeface="Impact"/>
                <a:sym typeface="Impact"/>
              </a:rPr>
              <a:t>Compress</a:t>
            </a:r>
            <a:endParaRPr sz="24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53" name="Google Shape;153;p24"/>
          <p:cNvSpPr txBox="1"/>
          <p:nvPr/>
        </p:nvSpPr>
        <p:spPr>
          <a:xfrm>
            <a:off x="4922125" y="649000"/>
            <a:ext cx="3877500" cy="12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Reduce </a:t>
            </a:r>
            <a:r>
              <a:rPr lang="en" sz="3600">
                <a:solidFill>
                  <a:srgbClr val="E06666"/>
                </a:solidFill>
                <a:latin typeface="Impact"/>
                <a:ea typeface="Impact"/>
                <a:cs typeface="Impact"/>
                <a:sym typeface="Impact"/>
              </a:rPr>
              <a:t>Distortions</a:t>
            </a:r>
            <a:r>
              <a:rPr lang="en" sz="36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 with </a:t>
            </a:r>
            <a:r>
              <a:rPr lang="en" sz="36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Compression</a:t>
            </a:r>
            <a:endParaRPr sz="3600">
              <a:solidFill>
                <a:schemeClr val="accent5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672" y="201197"/>
            <a:ext cx="4357328" cy="24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675" y="2571050"/>
            <a:ext cx="3788237" cy="24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0088" y="2496050"/>
            <a:ext cx="2529713" cy="2482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3425" y="474000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3425" y="2764475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6125" y="474000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86125" y="2764475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5"/>
          <p:cNvSpPr txBox="1"/>
          <p:nvPr/>
        </p:nvSpPr>
        <p:spPr>
          <a:xfrm>
            <a:off x="317300" y="869400"/>
            <a:ext cx="19407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Without</a:t>
            </a:r>
            <a:r>
              <a:rPr lang="en" sz="30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30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Compress</a:t>
            </a:r>
            <a:endParaRPr sz="3000">
              <a:solidFill>
                <a:schemeClr val="accent5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66" name="Google Shape;166;p25"/>
          <p:cNvSpPr txBox="1"/>
          <p:nvPr/>
        </p:nvSpPr>
        <p:spPr>
          <a:xfrm>
            <a:off x="317300" y="3159875"/>
            <a:ext cx="19407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With </a:t>
            </a:r>
            <a:endParaRPr sz="30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Compress</a:t>
            </a:r>
            <a:endParaRPr sz="3000">
              <a:solidFill>
                <a:schemeClr val="accent5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67" name="Google Shape;16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84775" y="2764475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4775" y="474000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4325" y="2211875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888" y="2211875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6"/>
          <p:cNvSpPr txBox="1"/>
          <p:nvPr/>
        </p:nvSpPr>
        <p:spPr>
          <a:xfrm>
            <a:off x="775475" y="4116875"/>
            <a:ext cx="9834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ɸ = 0</a:t>
            </a:r>
            <a:endParaRPr sz="24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76" name="Google Shape;17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675" y="2211875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25475" y="2211875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6"/>
          <p:cNvSpPr txBox="1"/>
          <p:nvPr/>
        </p:nvSpPr>
        <p:spPr>
          <a:xfrm>
            <a:off x="2721400" y="4116875"/>
            <a:ext cx="11529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ɸ = 30</a:t>
            </a:r>
            <a:endParaRPr sz="24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79" name="Google Shape;179;p26"/>
          <p:cNvSpPr txBox="1"/>
          <p:nvPr/>
        </p:nvSpPr>
        <p:spPr>
          <a:xfrm>
            <a:off x="5100950" y="4116875"/>
            <a:ext cx="11529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ɸ = 60</a:t>
            </a:r>
            <a:endParaRPr sz="24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80" name="Google Shape;180;p26"/>
          <p:cNvSpPr txBox="1"/>
          <p:nvPr/>
        </p:nvSpPr>
        <p:spPr>
          <a:xfrm>
            <a:off x="7300375" y="4116875"/>
            <a:ext cx="11529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ɸ = 80</a:t>
            </a:r>
            <a:endParaRPr sz="2400">
              <a:solidFill>
                <a:schemeClr val="accent5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81" name="Google Shape;181;p26"/>
          <p:cNvSpPr txBox="1"/>
          <p:nvPr/>
        </p:nvSpPr>
        <p:spPr>
          <a:xfrm>
            <a:off x="314675" y="376650"/>
            <a:ext cx="4902600" cy="14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Backgrounds</a:t>
            </a:r>
            <a:r>
              <a:rPr lang="en" sz="48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" sz="30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from</a:t>
            </a:r>
            <a:r>
              <a:rPr lang="en" sz="30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 Various View Directions</a:t>
            </a:r>
            <a:endParaRPr sz="3000">
              <a:solidFill>
                <a:schemeClr val="accent5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/>
          <p:nvPr>
            <p:ph type="title"/>
          </p:nvPr>
        </p:nvSpPr>
        <p:spPr>
          <a:xfrm>
            <a:off x="2978913" y="813175"/>
            <a:ext cx="317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Impact"/>
                <a:ea typeface="Impact"/>
                <a:cs typeface="Impact"/>
                <a:sym typeface="Impact"/>
              </a:rPr>
              <a:t>“snowy mountain”</a:t>
            </a:r>
            <a:endParaRPr b="1" sz="300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87" name="Google Shape;18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1588" y="1848250"/>
            <a:ext cx="2482075" cy="248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0338" y="1848250"/>
            <a:ext cx="2482075" cy="248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2113" y="1849963"/>
            <a:ext cx="2482075" cy="248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9813" y="1849963"/>
            <a:ext cx="2482075" cy="248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8"/>
          <p:cNvSpPr txBox="1"/>
          <p:nvPr>
            <p:ph type="title"/>
          </p:nvPr>
        </p:nvSpPr>
        <p:spPr>
          <a:xfrm>
            <a:off x="2970788" y="811463"/>
            <a:ext cx="317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Impact"/>
                <a:ea typeface="Impact"/>
                <a:cs typeface="Impact"/>
                <a:sym typeface="Impact"/>
              </a:rPr>
              <a:t>“forest”</a:t>
            </a:r>
            <a:endParaRPr b="1" sz="3000"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00" y="1521913"/>
            <a:ext cx="2482075" cy="248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0963" y="2317400"/>
            <a:ext cx="2482075" cy="248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7313" y="1521925"/>
            <a:ext cx="2482075" cy="248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9"/>
          <p:cNvSpPr txBox="1"/>
          <p:nvPr>
            <p:ph type="title"/>
          </p:nvPr>
        </p:nvSpPr>
        <p:spPr>
          <a:xfrm>
            <a:off x="484525" y="344025"/>
            <a:ext cx="2482200" cy="10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Impact"/>
                <a:ea typeface="Impact"/>
                <a:cs typeface="Impact"/>
                <a:sym typeface="Impact"/>
              </a:rPr>
              <a:t>“moon with earth in view”</a:t>
            </a:r>
            <a:endParaRPr b="1" sz="30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04" name="Google Shape;204;p29"/>
          <p:cNvSpPr txBox="1"/>
          <p:nvPr>
            <p:ph type="title"/>
          </p:nvPr>
        </p:nvSpPr>
        <p:spPr>
          <a:xfrm>
            <a:off x="3330900" y="1129200"/>
            <a:ext cx="2482200" cy="10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“futuristic spaceship”</a:t>
            </a:r>
            <a:endParaRPr b="1" sz="3000">
              <a:solidFill>
                <a:schemeClr val="accent5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05" name="Google Shape;205;p29"/>
          <p:cNvSpPr txBox="1"/>
          <p:nvPr>
            <p:ph type="title"/>
          </p:nvPr>
        </p:nvSpPr>
        <p:spPr>
          <a:xfrm>
            <a:off x="6177275" y="344025"/>
            <a:ext cx="2482200" cy="10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Impact"/>
                <a:ea typeface="Impact"/>
                <a:cs typeface="Impact"/>
                <a:sym typeface="Impact"/>
              </a:rPr>
              <a:t>“room with toys on floor”</a:t>
            </a:r>
            <a:endParaRPr b="1" sz="3000"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/>
          <p:nvPr>
            <p:ph idx="1" type="body"/>
          </p:nvPr>
        </p:nvSpPr>
        <p:spPr>
          <a:xfrm>
            <a:off x="594925" y="1148788"/>
            <a:ext cx="5259000" cy="5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1	</a:t>
            </a:r>
            <a:r>
              <a:rPr lang="en" sz="24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lighting and shadows</a:t>
            </a:r>
            <a:endParaRPr sz="2400">
              <a:solidFill>
                <a:schemeClr val="accent5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11" name="Google Shape;21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4875" y="1365063"/>
            <a:ext cx="2504350" cy="2504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0"/>
          <p:cNvSpPr txBox="1"/>
          <p:nvPr/>
        </p:nvSpPr>
        <p:spPr>
          <a:xfrm>
            <a:off x="394725" y="322438"/>
            <a:ext cx="34509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Future Directions</a:t>
            </a:r>
            <a:endParaRPr sz="48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13" name="Google Shape;213;p30"/>
          <p:cNvPicPr preferRelativeResize="0"/>
          <p:nvPr/>
        </p:nvPicPr>
        <p:blipFill rotWithShape="1">
          <a:blip r:embed="rId4">
            <a:alphaModFix/>
          </a:blip>
          <a:srcRect b="0" l="0" r="25628" t="0"/>
          <a:stretch/>
        </p:blipFill>
        <p:spPr>
          <a:xfrm>
            <a:off x="394725" y="2018362"/>
            <a:ext cx="5567251" cy="205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0"/>
          <p:cNvSpPr txBox="1"/>
          <p:nvPr/>
        </p:nvSpPr>
        <p:spPr>
          <a:xfrm>
            <a:off x="594925" y="4068663"/>
            <a:ext cx="81543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2	</a:t>
            </a:r>
            <a:r>
              <a:rPr lang="en" sz="24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generalized setup that works with more view directions</a:t>
            </a:r>
            <a:endParaRPr sz="2400">
              <a:solidFill>
                <a:schemeClr val="accent5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15" name="Google Shape;215;p30"/>
          <p:cNvSpPr txBox="1"/>
          <p:nvPr/>
        </p:nvSpPr>
        <p:spPr>
          <a:xfrm>
            <a:off x="1589875" y="1745188"/>
            <a:ext cx="32691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intrinsic decomposition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6" name="Google Shape;216;p30"/>
          <p:cNvSpPr txBox="1"/>
          <p:nvPr/>
        </p:nvSpPr>
        <p:spPr>
          <a:xfrm>
            <a:off x="6244875" y="576813"/>
            <a:ext cx="2504400" cy="7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histogram 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equalization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/>
          <p:nvPr>
            <p:ph type="title"/>
          </p:nvPr>
        </p:nvSpPr>
        <p:spPr>
          <a:xfrm>
            <a:off x="2214300" y="547425"/>
            <a:ext cx="47154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Impact"/>
                <a:ea typeface="Impact"/>
                <a:cs typeface="Impact"/>
                <a:sym typeface="Impact"/>
              </a:rPr>
              <a:t>“Thank You”</a:t>
            </a:r>
            <a:endParaRPr b="1" sz="600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22" name="Google Shape;22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0063" y="1676807"/>
            <a:ext cx="2983875" cy="298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ctrTitle"/>
          </p:nvPr>
        </p:nvSpPr>
        <p:spPr>
          <a:xfrm>
            <a:off x="311708" y="11652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CC0000"/>
                </a:solidFill>
                <a:latin typeface="Impact"/>
                <a:ea typeface="Impact"/>
                <a:cs typeface="Impact"/>
                <a:sym typeface="Impact"/>
              </a:rPr>
              <a:t>Warning!</a:t>
            </a:r>
            <a:endParaRPr sz="4800">
              <a:solidFill>
                <a:srgbClr val="CC0000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CC0000"/>
                </a:solidFill>
                <a:latin typeface="Impact"/>
                <a:ea typeface="Impact"/>
                <a:cs typeface="Impact"/>
                <a:sym typeface="Impact"/>
              </a:rPr>
              <a:t>Lots of Rotations and Distortions</a:t>
            </a:r>
            <a:endParaRPr sz="3600">
              <a:solidFill>
                <a:srgbClr val="CC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old arrow pointing to the right is on a white background (Provided by Tenor)"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0751" y="2055163"/>
            <a:ext cx="1366876" cy="136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00" y="478563"/>
            <a:ext cx="5539076" cy="45201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5546300" y="265750"/>
            <a:ext cx="31068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NeRF </a:t>
            </a:r>
            <a:r>
              <a:rPr lang="en" sz="30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Overview</a:t>
            </a:r>
            <a:endParaRPr sz="3000">
              <a:solidFill>
                <a:schemeClr val="accent5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7588" y="1845850"/>
            <a:ext cx="1785513" cy="1785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/>
        </p:nvSpPr>
        <p:spPr>
          <a:xfrm>
            <a:off x="5659900" y="3154875"/>
            <a:ext cx="32982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D5A6BD"/>
                </a:solidFill>
                <a:latin typeface="Impact"/>
                <a:ea typeface="Impact"/>
                <a:cs typeface="Impact"/>
                <a:sym typeface="Impact"/>
              </a:rPr>
              <a:t>transparent</a:t>
            </a:r>
            <a:endParaRPr sz="4800">
              <a:solidFill>
                <a:srgbClr val="D5A6BD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9475" y="319500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270425" y="3453875"/>
            <a:ext cx="4547100" cy="14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NeRF </a:t>
            </a:r>
            <a:r>
              <a:rPr lang="en" sz="30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Volume Rendering</a:t>
            </a:r>
            <a:endParaRPr sz="30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with Background Injection</a:t>
            </a:r>
            <a:endParaRPr sz="3000">
              <a:solidFill>
                <a:schemeClr val="accent5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550" y="314750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4500" y="1479825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80450" y="314750"/>
            <a:ext cx="2857500" cy="23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/>
        </p:nvSpPr>
        <p:spPr>
          <a:xfrm>
            <a:off x="668850" y="324375"/>
            <a:ext cx="7806300" cy="6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Aside</a:t>
            </a:r>
            <a:r>
              <a:rPr lang="en" sz="30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 	R</a:t>
            </a:r>
            <a:r>
              <a:rPr lang="en" sz="30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esult with </a:t>
            </a:r>
            <a:r>
              <a:rPr lang="en" sz="30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Shifted Ray Center</a:t>
            </a:r>
            <a:endParaRPr sz="3000">
              <a:solidFill>
                <a:schemeClr val="accent5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6725" y="1369325"/>
            <a:ext cx="3105150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0025" y="1369325"/>
            <a:ext cx="190500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/>
        </p:nvSpPr>
        <p:spPr>
          <a:xfrm>
            <a:off x="3868425" y="904875"/>
            <a:ext cx="4724700" cy="13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Background</a:t>
            </a:r>
            <a:r>
              <a:rPr lang="en" sz="36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 that </a:t>
            </a:r>
            <a:endParaRPr sz="36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moves with the object?</a:t>
            </a:r>
            <a:endParaRPr sz="3600">
              <a:solidFill>
                <a:schemeClr val="accent5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3868425" y="2837325"/>
            <a:ext cx="5448900" cy="14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Consistent </a:t>
            </a:r>
            <a:r>
              <a:rPr lang="en" sz="36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across</a:t>
            </a:r>
            <a:r>
              <a:rPr lang="en" sz="36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3600">
              <a:solidFill>
                <a:schemeClr val="accent5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different view directions</a:t>
            </a:r>
            <a:r>
              <a:rPr lang="en" sz="36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?</a:t>
            </a:r>
            <a:endParaRPr sz="3600">
              <a:solidFill>
                <a:schemeClr val="accent5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225" y="904875"/>
            <a:ext cx="310515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/>
        </p:nvSpPr>
        <p:spPr>
          <a:xfrm>
            <a:off x="1661700" y="3631000"/>
            <a:ext cx="5820600" cy="9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Spherical Panoramas</a:t>
            </a:r>
            <a:endParaRPr sz="3000">
              <a:solidFill>
                <a:schemeClr val="accent5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775" y="558275"/>
            <a:ext cx="4806601" cy="27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0600" y="558275"/>
            <a:ext cx="2746625" cy="274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/>
        </p:nvSpPr>
        <p:spPr>
          <a:xfrm>
            <a:off x="327550" y="188425"/>
            <a:ext cx="34509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Project Overview</a:t>
            </a:r>
            <a:endParaRPr sz="3600">
              <a:solidFill>
                <a:schemeClr val="accent5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550" y="2317663"/>
            <a:ext cx="3392321" cy="232107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/>
          <p:nvPr/>
        </p:nvSpPr>
        <p:spPr>
          <a:xfrm>
            <a:off x="327550" y="4597500"/>
            <a:ext cx="36243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Or any spherical panorama…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1850" y="2664613"/>
            <a:ext cx="1650075" cy="165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7300" y="2329138"/>
            <a:ext cx="2321050" cy="232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/>
          <p:nvPr/>
        </p:nvSpPr>
        <p:spPr>
          <a:xfrm>
            <a:off x="327550" y="940825"/>
            <a:ext cx="5657100" cy="8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Prompt (Simplified):</a:t>
            </a: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18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“city with stone building at the background and a forest”</a:t>
            </a:r>
            <a:endParaRPr b="1" sz="18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20"/>
          <p:cNvSpPr/>
          <p:nvPr/>
        </p:nvSpPr>
        <p:spPr>
          <a:xfrm>
            <a:off x="1810125" y="1653000"/>
            <a:ext cx="273000" cy="872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0"/>
          <p:cNvSpPr/>
          <p:nvPr/>
        </p:nvSpPr>
        <p:spPr>
          <a:xfrm>
            <a:off x="618225" y="1756225"/>
            <a:ext cx="1191900" cy="404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Impact"/>
                <a:ea typeface="Impact"/>
                <a:cs typeface="Impact"/>
                <a:sym typeface="Impact"/>
              </a:rPr>
              <a:t>Flux-360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5" name="Google Shape;115;p20"/>
          <p:cNvSpPr/>
          <p:nvPr/>
        </p:nvSpPr>
        <p:spPr>
          <a:xfrm>
            <a:off x="3881600" y="3542150"/>
            <a:ext cx="2044200" cy="206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0"/>
          <p:cNvSpPr txBox="1"/>
          <p:nvPr/>
        </p:nvSpPr>
        <p:spPr>
          <a:xfrm>
            <a:off x="6463425" y="1261975"/>
            <a:ext cx="21288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Synthesized Views</a:t>
            </a:r>
            <a:endParaRPr sz="30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7" name="Google Shape;117;p20"/>
          <p:cNvSpPr/>
          <p:nvPr/>
        </p:nvSpPr>
        <p:spPr>
          <a:xfrm>
            <a:off x="4180938" y="2160325"/>
            <a:ext cx="1191900" cy="404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Impact"/>
                <a:ea typeface="Impact"/>
                <a:cs typeface="Impact"/>
                <a:sym typeface="Impact"/>
              </a:rPr>
              <a:t>NeRF</a:t>
            </a:r>
            <a:endParaRPr sz="2400"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25" y="1862855"/>
            <a:ext cx="3005275" cy="311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 rotWithShape="1">
          <a:blip r:embed="rId4">
            <a:alphaModFix/>
          </a:blip>
          <a:srcRect b="9016" l="0" r="0" t="0"/>
          <a:stretch/>
        </p:blipFill>
        <p:spPr>
          <a:xfrm>
            <a:off x="1617925" y="182150"/>
            <a:ext cx="2499825" cy="185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 txBox="1"/>
          <p:nvPr>
            <p:ph type="title"/>
          </p:nvPr>
        </p:nvSpPr>
        <p:spPr>
          <a:xfrm>
            <a:off x="4451350" y="342800"/>
            <a:ext cx="3303000" cy="13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Views</a:t>
            </a:r>
            <a:r>
              <a:rPr lang="en" sz="36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 from </a:t>
            </a:r>
            <a:endParaRPr sz="36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n" sz="36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Center of Sphere</a:t>
            </a:r>
            <a:endParaRPr sz="36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9763" y="2645900"/>
            <a:ext cx="2031925" cy="20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4475" y="2645900"/>
            <a:ext cx="2048000" cy="2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1"/>
          <p:cNvSpPr txBox="1"/>
          <p:nvPr/>
        </p:nvSpPr>
        <p:spPr>
          <a:xfrm>
            <a:off x="4988500" y="1941200"/>
            <a:ext cx="22287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E06666"/>
                </a:solidFill>
                <a:latin typeface="Impact"/>
                <a:ea typeface="Impact"/>
                <a:cs typeface="Impact"/>
                <a:sym typeface="Impact"/>
              </a:rPr>
              <a:t>Inconsistent</a:t>
            </a:r>
            <a:endParaRPr sz="3000">
              <a:solidFill>
                <a:srgbClr val="E0666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